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722" autoAdjust="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(KA:3.09, Hajonta:0.9)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Sheet0!$A$2:$A$5</c:f>
              <c:strCache>
                <c:ptCount val="4"/>
                <c:pt idx="0">
                  <c:v>2009 tai aikaisempi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2020-2024</c:v>
                </c:pt>
              </c:strCache>
            </c:strRef>
          </c:cat>
          <c:val>
            <c:numRef>
              <c:f>Sheet0!$B$2:$B$5</c:f>
              <c:numCache>
                <c:formatCode>General</c:formatCode>
                <c:ptCount val="4"/>
                <c:pt idx="0">
                  <c:v>7.0999999999999994E-2</c:v>
                </c:pt>
                <c:pt idx="1">
                  <c:v>0.153</c:v>
                </c:pt>
                <c:pt idx="2">
                  <c:v>0.39400000000000002</c:v>
                </c:pt>
                <c:pt idx="3">
                  <c:v>0.38200000000000001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C-40CB-A9CB-8BD2A42158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83712480"/>
        <c:axId val="1"/>
      </c:barChart>
      <c:catAx>
        <c:axId val="12837124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2837124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(KA:1.55, Hajonta:0.5)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Sheet0!$A$2:$A$3</c:f>
              <c:strCache>
                <c:ptCount val="2"/>
                <c:pt idx="0">
                  <c:v>Narttu</c:v>
                </c:pt>
                <c:pt idx="1">
                  <c:v>Uros</c:v>
                </c:pt>
              </c:strCache>
            </c:strRef>
          </c:cat>
          <c:val>
            <c:numRef>
              <c:f>Sheet0!$B$2:$B$3</c:f>
              <c:numCache>
                <c:formatCode>General</c:formatCode>
                <c:ptCount val="2"/>
                <c:pt idx="0">
                  <c:v>0.44700000000000001</c:v>
                </c:pt>
                <c:pt idx="1">
                  <c:v>0.55300000000000005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9-4641-9AE2-9ABAF7A138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77680"/>
        <c:axId val="1"/>
      </c:barChart>
      <c:catAx>
        <c:axId val="13344776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776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(KA:3.0, Hajonta:1.39)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Sheet0!$A$2:$A$7</c:f>
              <c:strCache>
                <c:ptCount val="6"/>
                <c:pt idx="0">
                  <c:v>Alle vuosi</c:v>
                </c:pt>
                <c:pt idx="1">
                  <c:v>1-2 vuotta</c:v>
                </c:pt>
                <c:pt idx="2">
                  <c:v>3-4 vuotta</c:v>
                </c:pt>
                <c:pt idx="3">
                  <c:v>5-6 vuotta</c:v>
                </c:pt>
                <c:pt idx="4">
                  <c:v>7 vuotta tai enemmän</c:v>
                </c:pt>
                <c:pt idx="5">
                  <c:v>Koira on jo kuollut</c:v>
                </c:pt>
              </c:strCache>
            </c:strRef>
          </c:cat>
          <c:val>
            <c:numRef>
              <c:f>Sheet0!$B$2:$B$7</c:f>
              <c:numCache>
                <c:formatCode>General</c:formatCode>
                <c:ptCount val="6"/>
                <c:pt idx="0">
                  <c:v>9.4E-2</c:v>
                </c:pt>
                <c:pt idx="1">
                  <c:v>0.39400000000000002</c:v>
                </c:pt>
                <c:pt idx="2">
                  <c:v>0.182</c:v>
                </c:pt>
                <c:pt idx="3">
                  <c:v>0.11799999999999999</c:v>
                </c:pt>
                <c:pt idx="4">
                  <c:v>0.17100000000000001</c:v>
                </c:pt>
                <c:pt idx="5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2-4D41-B350-69A0799270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86320"/>
        <c:axId val="1"/>
      </c:barChart>
      <c:catAx>
        <c:axId val="133448632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8632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(KA:4.67, Hajonta:0.47) (Vastauksia:10)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Sheet0!$A$2:$A$12</c:f>
              <c:strCache>
                <c:ptCount val="11"/>
                <c:pt idx="0">
                  <c:v>Alle vuoden ikäiseksi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6-7</c:v>
                </c:pt>
                <c:pt idx="7">
                  <c:v>8-9</c:v>
                </c:pt>
                <c:pt idx="8">
                  <c:v>10-11</c:v>
                </c:pt>
                <c:pt idx="9">
                  <c:v>12-13</c:v>
                </c:pt>
                <c:pt idx="10">
                  <c:v>14-vuotiaaksi tai vanhemmaksi</c:v>
                </c:pt>
              </c:strCache>
            </c:strRef>
          </c:cat>
          <c:val>
            <c:numRef>
              <c:f>Sheet0!$B$2:$B$12</c:f>
              <c:numCache>
                <c:formatCode>General</c:formatCode>
                <c:ptCount val="11"/>
                <c:pt idx="0">
                  <c:v>0.1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</c:v>
                </c:pt>
                <c:pt idx="5">
                  <c:v>0.2</c:v>
                </c:pt>
                <c:pt idx="6">
                  <c:v>0.2</c:v>
                </c:pt>
                <c:pt idx="7">
                  <c:v>0.1</c:v>
                </c:pt>
                <c:pt idx="8">
                  <c:v>0.2</c:v>
                </c:pt>
                <c:pt idx="9">
                  <c:v>0</c:v>
                </c:pt>
                <c:pt idx="1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C-4461-AA5D-EFD2C4E787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87280"/>
        <c:axId val="1"/>
      </c:barChart>
      <c:catAx>
        <c:axId val="13344872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872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(KA:8.26, Hajonta:1.97)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Synnynnäinen sydänvika</c:v>
                </c:pt>
                <c:pt idx="1">
                  <c:v>Piilokives, laskeutumaton kives (ei ole laskeutunut kivespussiin 6 kk mennessä)</c:v>
                </c:pt>
                <c:pt idx="2">
                  <c:v>Virheellinen purenta</c:v>
                </c:pt>
                <c:pt idx="3">
                  <c:v>Pysyvän hampaan puutos</c:v>
                </c:pt>
                <c:pt idx="4">
                  <c:v>Napatyrä</c:v>
                </c:pt>
                <c:pt idx="5">
                  <c:v>Nivustyrä</c:v>
                </c:pt>
                <c:pt idx="6">
                  <c:v>Häntämutka</c:v>
                </c:pt>
                <c:pt idx="7">
                  <c:v>Jokin muu, mikä</c:v>
                </c:pt>
                <c:pt idx="8">
                  <c:v>Ei synnynnäisiä vikoja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0</c:v>
                </c:pt>
                <c:pt idx="1">
                  <c:v>6.5000000000000002E-2</c:v>
                </c:pt>
                <c:pt idx="2">
                  <c:v>2.4E-2</c:v>
                </c:pt>
                <c:pt idx="3">
                  <c:v>1.7999999999999999E-2</c:v>
                </c:pt>
                <c:pt idx="4">
                  <c:v>0</c:v>
                </c:pt>
                <c:pt idx="5">
                  <c:v>0</c:v>
                </c:pt>
                <c:pt idx="6">
                  <c:v>6.0000000000000001E-3</c:v>
                </c:pt>
                <c:pt idx="7">
                  <c:v>5.8999999999999997E-2</c:v>
                </c:pt>
                <c:pt idx="8">
                  <c:v>0.85299999999999998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7-43C7-8844-D4DF3A2D09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97360"/>
        <c:axId val="1"/>
      </c:barChart>
      <c:catAx>
        <c:axId val="133449736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9736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(KA:6.01, Hajonta:2.03)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Sheet0!$A$2:$A$8</c:f>
              <c:strCache>
                <c:ptCount val="7"/>
                <c:pt idx="0">
                  <c:v>Toistuva tai jatkuva ihon kutina, hilseily tai punoitus ilman selvää syytä</c:v>
                </c:pt>
                <c:pt idx="1">
                  <c:v>Toistuva tai jatkuva tassujen kutina, nuoleminen, punoitus tai tulehdus, "furunkuloosi"</c:v>
                </c:pt>
                <c:pt idx="2">
                  <c:v>Toistuvia tai kroonisia ulkokorvan tulehduksia</c:v>
                </c:pt>
                <c:pt idx="3">
                  <c:v>Toistuvia paikallisia märkiviä ihotulehduksia (hot spot)</c:v>
                </c:pt>
                <c:pt idx="4">
                  <c:v>Todettu demodikoosi, "sikaripunkki"</c:v>
                </c:pt>
                <c:pt idx="5">
                  <c:v>Jokin muu, mikä</c:v>
                </c:pt>
                <c:pt idx="6">
                  <c:v>Ei ole todettu merkittäviä tai toistuvia iho-oireita, pitempiaikaista kutinaa, ihotulehduksia, korvatulehduksia tai tassujen oireita.</c:v>
                </c:pt>
              </c:strCache>
            </c:strRef>
          </c:cat>
          <c:val>
            <c:numRef>
              <c:f>Sheet0!$B$2:$B$8</c:f>
              <c:numCache>
                <c:formatCode>General</c:formatCode>
                <c:ptCount val="7"/>
                <c:pt idx="0">
                  <c:v>9.4E-2</c:v>
                </c:pt>
                <c:pt idx="1">
                  <c:v>6.5000000000000002E-2</c:v>
                </c:pt>
                <c:pt idx="2">
                  <c:v>1.7999999999999999E-2</c:v>
                </c:pt>
                <c:pt idx="3">
                  <c:v>6.0000000000000001E-3</c:v>
                </c:pt>
                <c:pt idx="4">
                  <c:v>0</c:v>
                </c:pt>
                <c:pt idx="5">
                  <c:v>7.5999999999999998E-2</c:v>
                </c:pt>
                <c:pt idx="6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0-4DD2-8514-2697F43EDA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97840"/>
        <c:axId val="1"/>
      </c:barChart>
      <c:catAx>
        <c:axId val="133449784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9784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(KA:1.79, Hajonta:0.76) (Vastauksia:34)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0.41199999999999998</c:v>
                </c:pt>
                <c:pt idx="1">
                  <c:v>0.38200000000000001</c:v>
                </c:pt>
                <c:pt idx="2">
                  <c:v>0.20599999999999999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6-4ECF-8361-9D37361F90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499280"/>
        <c:axId val="1"/>
      </c:barChart>
      <c:catAx>
        <c:axId val="13344992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4992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(KA:1.63, Hajonta:0.84) (Vastauksia:32)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Sheet0!$A$2:$A$4</c:f>
              <c:strCache>
                <c:ptCount val="3"/>
                <c:pt idx="0">
                  <c:v>Voimakkaampaa tai yleisempää tiettyyn vuodenaikaan</c:v>
                </c:pt>
                <c:pt idx="1">
                  <c:v>Samanlaista ympäri vuoden</c:v>
                </c:pt>
                <c:pt idx="2">
                  <c:v>Selvästi ruokavalioon liittyvää</c:v>
                </c:pt>
              </c:strCache>
            </c:strRef>
          </c:cat>
          <c:val>
            <c:numRef>
              <c:f>Sheet0!$B$2:$B$4</c:f>
              <c:numCache>
                <c:formatCode>General</c:formatCode>
                <c:ptCount val="3"/>
                <c:pt idx="0">
                  <c:v>0.71899999999999997</c:v>
                </c:pt>
                <c:pt idx="1">
                  <c:v>0.188</c:v>
                </c:pt>
                <c:pt idx="2">
                  <c:v>0.28100000000000003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57-4DB7-9301-5C4EABFA1F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503120"/>
        <c:axId val="1"/>
      </c:barChart>
      <c:catAx>
        <c:axId val="133450312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50312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(KA:2.86, Hajonta:1.07) (Vastauksia:30)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Toistuvilla tai pitkillä antibioottilääkityksillä           </c:v>
                </c:pt>
                <c:pt idx="1">
                  <c:v>Allergia- tai atopialääkityksillä (esim. kortikosteroidit, siklosporiini, oklasitinibi (Apoquell), kutinaa estävä vasta-aine (Cytopoint) tai siedätyshoito)</c:v>
                </c:pt>
                <c:pt idx="2">
                  <c:v>Erityisruokavaliolla </c:v>
                </c:pt>
                <c:pt idx="3">
                  <c:v>Ravintolisävalmisteilla</c:v>
                </c:pt>
                <c:pt idx="4">
                  <c:v>Jollain muulla, millä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0.1</c:v>
                </c:pt>
                <c:pt idx="1">
                  <c:v>0.66700000000000004</c:v>
                </c:pt>
                <c:pt idx="2">
                  <c:v>0.433</c:v>
                </c:pt>
                <c:pt idx="3">
                  <c:v>0.36699999999999999</c:v>
                </c:pt>
                <c:pt idx="4">
                  <c:v>0.13300000000000001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8-4300-8C2D-0AF35D5F67E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334508880"/>
        <c:axId val="1"/>
      </c:barChart>
      <c:catAx>
        <c:axId val="13345088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3345088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(KA:15.36, Hajonta:2.51)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Sheet0!$A$2:$A$17</c:f>
              <c:strCache>
                <c:ptCount val="16"/>
                <c:pt idx="0">
                  <c:v>Leikkausta vaativa luomien asentovirhe, entropium tai ektropium                          </c:v>
                </c:pt>
                <c:pt idx="1">
                  <c:v>Silmäluomen rauhasen esiinluiskahdus, "kirsikkasilmä", "Cherry eye"</c:v>
                </c:pt>
                <c:pt idx="2">
                  <c:v>Oireita aiheuttavia ylimääräisiä tai virheellisesti suuntautuvia ripsiä (distchiasis, ektooppinen cilia)</c:v>
                </c:pt>
                <c:pt idx="3">
                  <c:v>Alle 2 vuoden ikäisenä toistuvia tai kroonisia sidekalvon tulehduksia</c:v>
                </c:pt>
                <c:pt idx="4">
                  <c:v>Pannus, pannus plasmooma, krooninen pinnallinen keratiitti  </c:v>
                </c:pt>
                <c:pt idx="5">
                  <c:v>Kuivasilmäisyys </c:v>
                </c:pt>
                <c:pt idx="6">
                  <c:v>Sarveiskalvovaurioita tai sarveiskalvohaavoja useita kertoja</c:v>
                </c:pt>
                <c:pt idx="7">
                  <c:v>Perinnöllinen katarakta, harmaakaihi </c:v>
                </c:pt>
                <c:pt idx="8">
                  <c:v>Linssiluksaatio  </c:v>
                </c:pt>
                <c:pt idx="9">
                  <c:v>Silmänpainetauti, glaukooma</c:v>
                </c:pt>
                <c:pt idx="10">
                  <c:v>PRA, etenevä verkkokalvon surkastuma</c:v>
                </c:pt>
                <c:pt idx="11">
                  <c:v>RD, verkkokalvon kehityshäiriö</c:v>
                </c:pt>
                <c:pt idx="12">
                  <c:v>CEA (collie eye anomaly)</c:v>
                </c:pt>
                <c:pt idx="13">
                  <c:v>PHTVL/PHPV (persistent hyperplastic tunica vasculosa lentis/persistent hyperplastic primary vitreous)</c:v>
                </c:pt>
                <c:pt idx="14">
                  <c:v>Jokin muu, mikä</c:v>
                </c:pt>
                <c:pt idx="15">
                  <c:v>Ei todettu silmien tai silmäluomien sairauksia</c:v>
                </c:pt>
              </c:strCache>
            </c:strRef>
          </c:cat>
          <c:val>
            <c:numRef>
              <c:f>Sheet0!$B$2:$B$17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1.7999999999999999E-2</c:v>
                </c:pt>
                <c:pt idx="3">
                  <c:v>1.7999999999999999E-2</c:v>
                </c:pt>
                <c:pt idx="4">
                  <c:v>6.0000000000000001E-3</c:v>
                </c:pt>
                <c:pt idx="5">
                  <c:v>0</c:v>
                </c:pt>
                <c:pt idx="6">
                  <c:v>0</c:v>
                </c:pt>
                <c:pt idx="7">
                  <c:v>6.0000000000000001E-3</c:v>
                </c:pt>
                <c:pt idx="8">
                  <c:v>0</c:v>
                </c:pt>
                <c:pt idx="9">
                  <c:v>0</c:v>
                </c:pt>
                <c:pt idx="10">
                  <c:v>6.0000000000000001E-3</c:v>
                </c:pt>
                <c:pt idx="11">
                  <c:v>0</c:v>
                </c:pt>
                <c:pt idx="12">
                  <c:v>0</c:v>
                </c:pt>
                <c:pt idx="13">
                  <c:v>6.0000000000000001E-3</c:v>
                </c:pt>
                <c:pt idx="14">
                  <c:v>5.8999999999999997E-2</c:v>
                </c:pt>
                <c:pt idx="15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F6-4750-B2F4-41BC3F3BE0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83729280"/>
        <c:axId val="1"/>
      </c:barChart>
      <c:catAx>
        <c:axId val="128372928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28372928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(KA:6.23, Hajonta:2.6)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Sheet0!$A$2:$A$9</c:f>
              <c:strCache>
                <c:ptCount val="8"/>
                <c:pt idx="0">
                  <c:v>Maitokulmahampaita on jouduttu poistamaan pentuna </c:v>
                </c:pt>
                <c:pt idx="1">
                  <c:v>Hammaskiveä on jouduttu poistamaan alle 5 vuoden iässä </c:v>
                </c:pt>
                <c:pt idx="2">
                  <c:v>Hammaskiveä joudutaan poistamaan säännöllisesti yli 5 vuoden iässä </c:v>
                </c:pt>
                <c:pt idx="3">
                  <c:v>Pysyviä hampaita on jouduttu poistamaan huonon suuterveyden takia </c:v>
                </c:pt>
                <c:pt idx="4">
                  <c:v>Hampaita on jouduttu poistamaan tai hoitamaan purentavian takia </c:v>
                </c:pt>
                <c:pt idx="5">
                  <c:v>Nielurisat on leikattu </c:v>
                </c:pt>
                <c:pt idx="6">
                  <c:v>Jokin muu, mikä</c:v>
                </c:pt>
                <c:pt idx="7">
                  <c:v>Ei todettu suun tai nielun sairauksia tai ongelmia</c:v>
                </c:pt>
              </c:strCache>
            </c:strRef>
          </c:cat>
          <c:val>
            <c:numRef>
              <c:f>Sheet0!$B$2:$B$9</c:f>
              <c:numCache>
                <c:formatCode>General</c:formatCode>
                <c:ptCount val="8"/>
                <c:pt idx="0">
                  <c:v>4.1000000000000002E-2</c:v>
                </c:pt>
                <c:pt idx="1">
                  <c:v>0.182</c:v>
                </c:pt>
                <c:pt idx="2">
                  <c:v>7.5999999999999998E-2</c:v>
                </c:pt>
                <c:pt idx="3">
                  <c:v>3.5000000000000003E-2</c:v>
                </c:pt>
                <c:pt idx="4">
                  <c:v>2.4E-2</c:v>
                </c:pt>
                <c:pt idx="5">
                  <c:v>0</c:v>
                </c:pt>
                <c:pt idx="6">
                  <c:v>4.7E-2</c:v>
                </c:pt>
                <c:pt idx="7">
                  <c:v>0.73499999999999999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2-46AC-A607-67853AF611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83756160"/>
        <c:axId val="1"/>
      </c:barChart>
      <c:catAx>
        <c:axId val="128375616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28375616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(KA:7.27, Hajonta:1.84)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Sheet0!$A$2:$A$9</c:f>
              <c:strCache>
                <c:ptCount val="8"/>
                <c:pt idx="0">
                  <c:v>Vatsalaukun kiertymä</c:v>
                </c:pt>
                <c:pt idx="1">
                  <c:v>Jatkuvaa tai toistuvaa herkkämahaisuutta, oksentelee tai ripuloi usein, on herkkä ruokavalion muutoksille</c:v>
                </c:pt>
                <c:pt idx="2">
                  <c:v>Toistuvaa tai jatkuvaa antibioottilääkitystä vaativa ruoansulatuskanavan sairaus </c:v>
                </c:pt>
                <c:pt idx="3">
                  <c:v>Toistuvaa tai jatkuvaa kortisonilääkitystä vaativa ruoansulatuskanavan sairaus</c:v>
                </c:pt>
                <c:pt idx="4">
                  <c:v>Erityisruokavaliota edellyttävä ruoansulatuskanavan sairaus</c:v>
                </c:pt>
                <c:pt idx="5">
                  <c:v>Leikkaushoitoa vaatinut vierasesine mahassa tai suolessa</c:v>
                </c:pt>
                <c:pt idx="6">
                  <c:v>Jokin muu, mikä</c:v>
                </c:pt>
                <c:pt idx="7">
                  <c:v>Koiralla ei ole ollut merkittäviä, pitkäkestoisia tai toistuvia mahavaivoja.</c:v>
                </c:pt>
              </c:strCache>
            </c:strRef>
          </c:cat>
          <c:val>
            <c:numRef>
              <c:f>Sheet0!$B$2:$B$9</c:f>
              <c:numCache>
                <c:formatCode>General</c:formatCode>
                <c:ptCount val="8"/>
                <c:pt idx="0">
                  <c:v>0</c:v>
                </c:pt>
                <c:pt idx="1">
                  <c:v>0.106</c:v>
                </c:pt>
                <c:pt idx="2">
                  <c:v>0</c:v>
                </c:pt>
                <c:pt idx="3">
                  <c:v>0</c:v>
                </c:pt>
                <c:pt idx="4">
                  <c:v>1.7999999999999999E-2</c:v>
                </c:pt>
                <c:pt idx="5">
                  <c:v>0</c:v>
                </c:pt>
                <c:pt idx="6">
                  <c:v>6.5000000000000002E-2</c:v>
                </c:pt>
                <c:pt idx="7">
                  <c:v>0.84699999999999998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4-4F07-8FBF-1AAC23C2B8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83752320"/>
        <c:axId val="1"/>
      </c:barChart>
      <c:catAx>
        <c:axId val="128375232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28375232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(KA:1.77, Hajonta:0.89) (Vastauksia:26)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0.42299999999999999</c:v>
                </c:pt>
                <c:pt idx="1">
                  <c:v>0.46200000000000002</c:v>
                </c:pt>
                <c:pt idx="2">
                  <c:v>7.6999999999999999E-2</c:v>
                </c:pt>
                <c:pt idx="3">
                  <c:v>0</c:v>
                </c:pt>
                <c:pt idx="4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A-4A3E-A440-EBFFE2117B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283708160"/>
        <c:axId val="1"/>
      </c:barChart>
      <c:catAx>
        <c:axId val="1283708160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283708160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(KA:1.94, Hajonta:0.24)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Sheet0!$A$2:$A$3</c:f>
              <c:strCache>
                <c:ptCount val="2"/>
                <c:pt idx="0">
                  <c:v>Koiralla on ollut ontumajaksoja tai liikuntavaikeuksia, jotka ovat olleet pitkäkestoisia ja/tai toistuvia ja joiden takia on hakeuduttu eläinlääkärin hoitoon.</c:v>
                </c:pt>
                <c:pt idx="1">
                  <c:v>Koiralla ei ole koskaan todettu merkittävää ontumaa tai liikuntavaikeuksia, lukuun ottamatta tassuhaavoja </c:v>
                </c:pt>
              </c:strCache>
            </c:strRef>
          </c:cat>
          <c:val>
            <c:numRef>
              <c:f>Sheet0!$B$2:$B$3</c:f>
              <c:numCache>
                <c:formatCode>General</c:formatCode>
                <c:ptCount val="2"/>
                <c:pt idx="0">
                  <c:v>5.8999999999999997E-2</c:v>
                </c:pt>
                <c:pt idx="1">
                  <c:v>0.94099999999999995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C-4ADB-831A-DF1E874040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23344"/>
        <c:axId val="1"/>
      </c:barChart>
      <c:catAx>
        <c:axId val="95292334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2334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(KA:13.04, Hajonta:2.94)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Sheet0!$A$2:$A$15</c:f>
              <c:strCache>
                <c:ptCount val="14"/>
                <c:pt idx="0">
                  <c:v>Kyynärnivelen kasvuhäiriö, kyynärniveldysplasia, ED (oireileva)</c:v>
                </c:pt>
                <c:pt idx="1">
                  <c:v>Lonkkanivelen kasvuhäiriö, lonkkaniveldysplasia, HD (oireileva)</c:v>
                </c:pt>
                <c:pt idx="2">
                  <c:v>Polven ristisidevaurio</c:v>
                </c:pt>
                <c:pt idx="3">
                  <c:v>Polvilumpion sijoiltaanmeno, patellaluksaatio (oireileva)</c:v>
                </c:pt>
                <c:pt idx="4">
                  <c:v>Irtopala nivelessä, osteokondroosi, OCD (oireileva)</c:v>
                </c:pt>
                <c:pt idx="5">
                  <c:v>Selän välilevytyrä, ”mäyräkoirahalvaus”</c:v>
                </c:pt>
                <c:pt idx="6">
                  <c:v>Spondyloosi, selkänikamien luusilloittuma (oireileva)</c:v>
                </c:pt>
                <c:pt idx="7">
                  <c:v>Oireilevia välimuotoisia selkänikamia (esim. välimuotoinen lanne-ristinikama)</c:v>
                </c:pt>
                <c:pt idx="8">
                  <c:v>Muu oireileva selkänikamien epämuodostuma (esim. perhosnikama tai puolinikama eli hemivertebra)</c:v>
                </c:pt>
                <c:pt idx="9">
                  <c:v>Selkänikamien poikkeava lukumäärä (oireita aiheuttava)</c:v>
                </c:pt>
                <c:pt idx="10">
                  <c:v>Nivelrikko</c:v>
                </c:pt>
                <c:pt idx="11">
                  <c:v>Oireileva kyynärnivelten inkongruenssi, nivelpintojen epäyhdenmukaisuus, INC</c:v>
                </c:pt>
                <c:pt idx="12">
                  <c:v>Jokin muu oireita aiheuttava tuki- ja liikuntaelinsairaus, mikä</c:v>
                </c:pt>
                <c:pt idx="13">
                  <c:v>Koiralla ei ole diagnosoitu mitään yllä olevista.</c:v>
                </c:pt>
              </c:strCache>
            </c:strRef>
          </c:cat>
          <c:val>
            <c:numRef>
              <c:f>Sheet0!$B$2:$B$15</c:f>
              <c:numCache>
                <c:formatCode>General</c:formatCode>
                <c:ptCount val="14"/>
                <c:pt idx="0">
                  <c:v>1.2E-2</c:v>
                </c:pt>
                <c:pt idx="1">
                  <c:v>2.9000000000000001E-2</c:v>
                </c:pt>
                <c:pt idx="2">
                  <c:v>6.0000000000000001E-3</c:v>
                </c:pt>
                <c:pt idx="3">
                  <c:v>1.7999999999999999E-2</c:v>
                </c:pt>
                <c:pt idx="4">
                  <c:v>0</c:v>
                </c:pt>
                <c:pt idx="5">
                  <c:v>0</c:v>
                </c:pt>
                <c:pt idx="6">
                  <c:v>1.7999999999999999E-2</c:v>
                </c:pt>
                <c:pt idx="7">
                  <c:v>0</c:v>
                </c:pt>
                <c:pt idx="8">
                  <c:v>6.0000000000000001E-3</c:v>
                </c:pt>
                <c:pt idx="9">
                  <c:v>0</c:v>
                </c:pt>
                <c:pt idx="10">
                  <c:v>2.9000000000000001E-2</c:v>
                </c:pt>
                <c:pt idx="11">
                  <c:v>0</c:v>
                </c:pt>
                <c:pt idx="12">
                  <c:v>1.2E-2</c:v>
                </c:pt>
                <c:pt idx="13">
                  <c:v>0.91800000000000004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1-4242-8FDC-16099E9CC8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09424"/>
        <c:axId val="1"/>
      </c:barChart>
      <c:catAx>
        <c:axId val="95290942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0942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(KA:2.83, Hajonta:1.64) (Vastauksia:10)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Pysynyt lieväoireisena hoidon tai lääkityksen avulla</c:v>
                </c:pt>
                <c:pt idx="1">
                  <c:v>Edellyttänyt leikkaushoitoa</c:v>
                </c:pt>
                <c:pt idx="2">
                  <c:v>Aiheuttanut koiralle ohimenevää, mutta pitkäkestoista haittaa (kipu, liikkumisen vaikeutuminen) ja elämänlaadun heikkenemistä</c:v>
                </c:pt>
                <c:pt idx="3">
                  <c:v>Aiheuttanut koiralle pysyvää haittaa (kipu, liikkumisen vaikeutuminen) ja elämänlaadun heikkenemistä</c:v>
                </c:pt>
                <c:pt idx="4">
                  <c:v>Rajoittanut pysyvästi koiran harrastuskäyttöä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0.7</c:v>
                </c:pt>
                <c:pt idx="1">
                  <c:v>0.1</c:v>
                </c:pt>
                <c:pt idx="2">
                  <c:v>0.2</c:v>
                </c:pt>
                <c:pt idx="3">
                  <c:v>0.4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C-46F2-9135-C8A84310AE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24304"/>
        <c:axId val="1"/>
      </c:barChart>
      <c:catAx>
        <c:axId val="95292430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2430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(KA:3.0, Hajonta:1.41) (Vastauksia:12)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0.16700000000000001</c:v>
                </c:pt>
                <c:pt idx="1">
                  <c:v>0.25</c:v>
                </c:pt>
                <c:pt idx="2">
                  <c:v>0.25</c:v>
                </c:pt>
                <c:pt idx="3">
                  <c:v>8.3000000000000004E-2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57-4328-8C9E-6B1BD92CA1C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12784"/>
        <c:axId val="1"/>
      </c:barChart>
      <c:catAx>
        <c:axId val="95291278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1278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(KA:9.0, Hajonta:0.0)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Sydämen läppävuoto, myksomatoottinen läppäsairaus, endokardoosi, ”läppävika”, MMVD</c:v>
                </c:pt>
                <c:pt idx="1">
                  <c:v>Dilatoiva kardiomyopatia, DCM, sydänlihasrappeuma</c:v>
                </c:pt>
                <c:pt idx="2">
                  <c:v>Aortan ahtauma, subaorttastenoosi, SAS</c:v>
                </c:pt>
                <c:pt idx="3">
                  <c:v>Keuhkovaltimon ahtauma, pulmonaalistenoosi, PS</c:v>
                </c:pt>
                <c:pt idx="4">
                  <c:v>Avoin valtimotiehyt</c:v>
                </c:pt>
                <c:pt idx="5">
                  <c:v>Mitraali- tai trikuspidaaliläpän kehityshäiriö</c:v>
                </c:pt>
                <c:pt idx="6">
                  <c:v>Väliseinämäreikä</c:v>
                </c:pt>
                <c:pt idx="7">
                  <c:v>Jokin muu, mikä</c:v>
                </c:pt>
                <c:pt idx="8">
                  <c:v>Koiralla ei ole todettu sydänsairauksia.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6-4FCA-A22B-E8867DAF22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18544"/>
        <c:axId val="1"/>
      </c:barChart>
      <c:catAx>
        <c:axId val="95291854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1854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(KA:0.0, Hajonta:0.0) (Vastauksia:0)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EB-4E61-B3D1-BAD5C6FD5F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10864"/>
        <c:axId val="1"/>
      </c:barChart>
      <c:catAx>
        <c:axId val="95291086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1086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(KA:6.81, Hajonta:0.97)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Sheet0!$A$2:$A$8</c:f>
              <c:strCache>
                <c:ptCount val="7"/>
                <c:pt idx="0">
                  <c:v>Hengitystiet vaikuttavat ahtailta, hengitys tuhisee ja koira kuorsaa</c:v>
                </c:pt>
                <c:pt idx="1">
                  <c:v>Hengitys hankaloituu rasituksessa tai kuumalla säällä</c:v>
                </c:pt>
                <c:pt idx="2">
                  <c:v>Rasitus tai kiihtyminen aiheuttavat pitkän yskänpuuskan</c:v>
                </c:pt>
                <c:pt idx="3">
                  <c:v>Koiralla on ollut useita hengitystie- tai keuhkotulehduksia</c:v>
                </c:pt>
                <c:pt idx="4">
                  <c:v>Hengitysteitä on korjattu leikkauksella oireiden takia</c:v>
                </c:pt>
                <c:pt idx="5">
                  <c:v>Jokin muu, mikä</c:v>
                </c:pt>
                <c:pt idx="6">
                  <c:v>Ei havaittu. Koira hengittää vaivatta, hengitysäänet eivät kuulu levossa, eikä koira kuorsaa toistuvasti, tuhise tai rohise.</c:v>
                </c:pt>
              </c:strCache>
            </c:strRef>
          </c:cat>
          <c:val>
            <c:numRef>
              <c:f>Sheet0!$B$2:$B$8</c:f>
              <c:numCache>
                <c:formatCode>General</c:formatCode>
                <c:ptCount val="7"/>
                <c:pt idx="0">
                  <c:v>1.7999999999999999E-2</c:v>
                </c:pt>
                <c:pt idx="1">
                  <c:v>6.0000000000000001E-3</c:v>
                </c:pt>
                <c:pt idx="2">
                  <c:v>1.2E-2</c:v>
                </c:pt>
                <c:pt idx="3">
                  <c:v>0</c:v>
                </c:pt>
                <c:pt idx="4">
                  <c:v>0</c:v>
                </c:pt>
                <c:pt idx="5">
                  <c:v>1.2E-2</c:v>
                </c:pt>
                <c:pt idx="6">
                  <c:v>0.95899999999999996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C-4063-9960-F3E6E0EC26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24784"/>
        <c:axId val="1"/>
      </c:barChart>
      <c:catAx>
        <c:axId val="95292478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2478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(KA:3.71, Hajonta:0.88) (Vastauksia:7)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0.57099999999999995</c:v>
                </c:pt>
                <c:pt idx="3">
                  <c:v>0.14299999999999999</c:v>
                </c:pt>
                <c:pt idx="4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FF-4003-BCAA-75E10CC7D3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26224"/>
        <c:axId val="1"/>
      </c:barChart>
      <c:catAx>
        <c:axId val="95292622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2622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(KA:8.01, Hajonta:2.13)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Toistuvia virtsatietulehduksia</c:v>
                </c:pt>
                <c:pt idx="1">
                  <c:v>Kohtutulehdus: märkäkohtu, endometriitti, pyometra</c:v>
                </c:pt>
                <c:pt idx="2">
                  <c:v>Toistuva juoksukierron häiriö</c:v>
                </c:pt>
                <c:pt idx="3">
                  <c:v>Haitallisen voimakkaita valeraskausoireita</c:v>
                </c:pt>
                <c:pt idx="4">
                  <c:v>Eturauhasen laajentuma tai eturauhastulehdus</c:v>
                </c:pt>
                <c:pt idx="5">
                  <c:v>Virtsakiteitä tai virtsakiviä</c:v>
                </c:pt>
                <c:pt idx="6">
                  <c:v>Maitorauhaskasvaimia</c:v>
                </c:pt>
                <c:pt idx="7">
                  <c:v>Jokin muu, mikä</c:v>
                </c:pt>
                <c:pt idx="8">
                  <c:v>Koiralla ei ole todettu virtsateiden tai sukuelinten sairauksia.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4.7E-2</c:v>
                </c:pt>
                <c:pt idx="1">
                  <c:v>1.7999999999999999E-2</c:v>
                </c:pt>
                <c:pt idx="2">
                  <c:v>0</c:v>
                </c:pt>
                <c:pt idx="3">
                  <c:v>2.9000000000000001E-2</c:v>
                </c:pt>
                <c:pt idx="4">
                  <c:v>4.1000000000000002E-2</c:v>
                </c:pt>
                <c:pt idx="5">
                  <c:v>6.5000000000000002E-2</c:v>
                </c:pt>
                <c:pt idx="6">
                  <c:v>1.2E-2</c:v>
                </c:pt>
                <c:pt idx="7">
                  <c:v>3.5000000000000003E-2</c:v>
                </c:pt>
                <c:pt idx="8">
                  <c:v>0.82399999999999995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03-4E0D-A4D5-A9C3DE9AD5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28144"/>
        <c:axId val="1"/>
      </c:barChart>
      <c:catAx>
        <c:axId val="95292814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2814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(KA:2.33, Hajonta:1.19) (Vastauksia:30)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0.23300000000000001</c:v>
                </c:pt>
                <c:pt idx="1">
                  <c:v>0.46700000000000003</c:v>
                </c:pt>
                <c:pt idx="2">
                  <c:v>0.13300000000000001</c:v>
                </c:pt>
                <c:pt idx="3">
                  <c:v>6.7000000000000004E-2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9-4EC2-A4BF-82E2F5D029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14224"/>
        <c:axId val="1"/>
      </c:barChart>
      <c:catAx>
        <c:axId val="95291422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1422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(KA:1.8, Hajonta:0.4)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Sheet0!$A$2:$A$3</c:f>
              <c:strCache>
                <c:ptCount val="2"/>
                <c:pt idx="0">
                  <c:v>On</c:v>
                </c:pt>
                <c:pt idx="1">
                  <c:v>Ei </c:v>
                </c:pt>
              </c:strCache>
            </c:strRef>
          </c:cat>
          <c:val>
            <c:numRef>
              <c:f>Sheet0!$B$2:$B$3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6-4F40-AB50-2F4653C310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35344"/>
        <c:axId val="1"/>
      </c:barChart>
      <c:catAx>
        <c:axId val="95293534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3534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(KA:8.91, Hajonta:2.26) (Vastauksia:33)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Sheet0!$A$2:$A$11</c:f>
              <c:strCache>
                <c:ptCount val="10"/>
                <c:pt idx="0">
                  <c:v>Narttu ei ole tullut kantavaksi useista eri uroksilla tehdyistä astutuksista huolimatta</c:v>
                </c:pt>
                <c:pt idx="1">
                  <c:v>Narttu tuli kantavaksi vasta usean yrityksen (eri juoksuista) jälkeen</c:v>
                </c:pt>
                <c:pt idx="2">
                  <c:v>Narttu ei ole antanut yhdenkään uroksen astua</c:v>
                </c:pt>
                <c:pt idx="3">
                  <c:v>Uros ei ole halunnut astua, vaikka astutusta on yritetty eri nartuilla, eri ajankohtina ja erilaisissa tilanteissa</c:v>
                </c:pt>
                <c:pt idx="4">
                  <c:v>Jouduttu turvautumaan keinosiemennykseen, koska luonnollinen astutus ei onnistu</c:v>
                </c:pt>
                <c:pt idx="5">
                  <c:v>Narttu on tarvinnut keisarileikkauksen, koska synnytys ei ole muuten onnistunut</c:v>
                </c:pt>
                <c:pt idx="6">
                  <c:v>Keisarileikkaus on tehty varmuuden vuoksi</c:v>
                </c:pt>
                <c:pt idx="7">
                  <c:v>Jokin muu, mikä (tähän voit kirjoittaa myös esim. nartun hoivavietissä esiintyvistä puutteista)</c:v>
                </c:pt>
                <c:pt idx="8">
                  <c:v>En osaa sanoa</c:v>
                </c:pt>
                <c:pt idx="9">
                  <c:v>Koiran jalostuskäytössä tai lisääntymisessä ei ole havaittu ongelmia</c:v>
                </c:pt>
              </c:strCache>
            </c:strRef>
          </c:cat>
          <c:val>
            <c:numRef>
              <c:f>Sheet0!$B$2:$B$11</c:f>
              <c:numCache>
                <c:formatCode>General</c:formatCode>
                <c:ptCount val="10"/>
                <c:pt idx="0">
                  <c:v>0.03</c:v>
                </c:pt>
                <c:pt idx="1">
                  <c:v>0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</c:v>
                </c:pt>
                <c:pt idx="7">
                  <c:v>9.0999999999999998E-2</c:v>
                </c:pt>
                <c:pt idx="8">
                  <c:v>0.03</c:v>
                </c:pt>
                <c:pt idx="9">
                  <c:v>0.78800000000000003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4-479A-8EB2-DB644E990F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33424"/>
        <c:axId val="1"/>
      </c:barChart>
      <c:catAx>
        <c:axId val="95293342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3342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(KA:1.75, Hajonta:0.43)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Sheet0!$A$2:$A$3</c:f>
              <c:strCache>
                <c:ptCount val="2"/>
                <c:pt idx="0">
                  <c:v>On</c:v>
                </c:pt>
                <c:pt idx="1">
                  <c:v>Ei</c:v>
                </c:pt>
              </c:strCache>
            </c:strRef>
          </c:cat>
          <c:val>
            <c:numRef>
              <c:f>Sheet0!$B$2:$B$3</c:f>
              <c:numCache>
                <c:formatCode>General</c:formatCode>
                <c:ptCount val="2"/>
                <c:pt idx="0">
                  <c:v>0.253</c:v>
                </c:pt>
                <c:pt idx="1">
                  <c:v>0.747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97-40F4-B3CC-8AC04C2E90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35824"/>
        <c:axId val="1"/>
      </c:barChart>
      <c:catAx>
        <c:axId val="95293582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3582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(KA:5.02, Hajonta:3.39) (Vastauksia:43)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Sairauksia ennaltaehkäisevänä toimenpiteenä</c:v>
                </c:pt>
                <c:pt idx="1">
                  <c:v>Kohtutulehduksen takia</c:v>
                </c:pt>
                <c:pt idx="2">
                  <c:v>Utarekasvainten takia</c:v>
                </c:pt>
                <c:pt idx="3">
                  <c:v>Haitallisen voimakkaiden valeraskausoireiden takia</c:v>
                </c:pt>
                <c:pt idx="4">
                  <c:v>Eturauhaslaajentuman tai eturauhastulehduksen takia</c:v>
                </c:pt>
                <c:pt idx="5">
                  <c:v>Kiveskasvaimen takia</c:v>
                </c:pt>
                <c:pt idx="6">
                  <c:v>Luonteen tai käytöksen ongelman takia (esim. sisällemerkkailu, aggressiivisuus, valeraskaudet)</c:v>
                </c:pt>
                <c:pt idx="7">
                  <c:v>Käytännön syistä arkielämän helpottamiseksi</c:v>
                </c:pt>
                <c:pt idx="8">
                  <c:v>Jokin muu syy, mikä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0.48799999999999999</c:v>
                </c:pt>
                <c:pt idx="1">
                  <c:v>7.0000000000000007E-2</c:v>
                </c:pt>
                <c:pt idx="2">
                  <c:v>0</c:v>
                </c:pt>
                <c:pt idx="3">
                  <c:v>9.2999999999999999E-2</c:v>
                </c:pt>
                <c:pt idx="4">
                  <c:v>7.0000000000000007E-2</c:v>
                </c:pt>
                <c:pt idx="5">
                  <c:v>0</c:v>
                </c:pt>
                <c:pt idx="6">
                  <c:v>9.2999999999999999E-2</c:v>
                </c:pt>
                <c:pt idx="7">
                  <c:v>0.32600000000000001</c:v>
                </c:pt>
                <c:pt idx="8">
                  <c:v>0.27900000000000003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89-43C9-99AF-754BC9FDA9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952939664"/>
        <c:axId val="1"/>
      </c:barChart>
      <c:catAx>
        <c:axId val="952939664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952939664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(KA:4.88, Hajonta:2.47) (Vastauksia:9)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Haitallisen dominoiva käytös</c:v>
                </c:pt>
                <c:pt idx="1">
                  <c:v>Aggressiivisuus ihmisiä kohtaan</c:v>
                </c:pt>
                <c:pt idx="2">
                  <c:v>Aggressiivisuus toisia koiria kohtaan</c:v>
                </c:pt>
                <c:pt idx="3">
                  <c:v>Rauhattomuus, ylivilkkaus</c:v>
                </c:pt>
                <c:pt idx="4">
                  <c:v>Yliseksuaalisuus (uros)</c:v>
                </c:pt>
                <c:pt idx="5">
                  <c:v>Valeraskaudet (narttu)</c:v>
                </c:pt>
                <c:pt idx="6">
                  <c:v>Karkailu</c:v>
                </c:pt>
                <c:pt idx="7">
                  <c:v>Merkkailu, pissaaminen sisätiloissa</c:v>
                </c:pt>
                <c:pt idx="8">
                  <c:v>Jokin muu syy, mikä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0.33300000000000002</c:v>
                </c:pt>
                <c:pt idx="1">
                  <c:v>0</c:v>
                </c:pt>
                <c:pt idx="2">
                  <c:v>0.222</c:v>
                </c:pt>
                <c:pt idx="3">
                  <c:v>0.222</c:v>
                </c:pt>
                <c:pt idx="4">
                  <c:v>0.222</c:v>
                </c:pt>
                <c:pt idx="5">
                  <c:v>0.55600000000000005</c:v>
                </c:pt>
                <c:pt idx="6">
                  <c:v>0</c:v>
                </c:pt>
                <c:pt idx="7">
                  <c:v>0.111</c:v>
                </c:pt>
                <c:pt idx="8">
                  <c:v>0.222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C0-4247-89D8-01EA5B7BB0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41311"/>
        <c:axId val="1"/>
      </c:barChart>
      <c:catAx>
        <c:axId val="151914131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4131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(KA:1.41, Hajonta:0.68) (Vastauksia:27)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Sheet0!$B$2:$B$4</c:f>
              <c:numCache>
                <c:formatCode>General</c:formatCode>
                <c:ptCount val="3"/>
                <c:pt idx="0">
                  <c:v>0.70399999999999996</c:v>
                </c:pt>
                <c:pt idx="1">
                  <c:v>0.185</c:v>
                </c:pt>
                <c:pt idx="2">
                  <c:v>0.111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A-4918-B3EA-0A362B160B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36031"/>
        <c:axId val="1"/>
      </c:barChart>
      <c:catAx>
        <c:axId val="151913603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3603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(KA:8.02, Hajonta:3.23)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Sheet0!$A$2:$A$11</c:f>
              <c:strCache>
                <c:ptCount val="10"/>
                <c:pt idx="0">
                  <c:v>Arkuutta tai pelkoa</c:v>
                </c:pt>
                <c:pt idx="1">
                  <c:v>Vihaisuutta ihmisiä kohtaan</c:v>
                </c:pt>
                <c:pt idx="2">
                  <c:v>Vihaisuutta toisia koiria kohtaan</c:v>
                </c:pt>
                <c:pt idx="3">
                  <c:v>Arvaamattomuutta</c:v>
                </c:pt>
                <c:pt idx="4">
                  <c:v>Eroahdistusta</c:v>
                </c:pt>
                <c:pt idx="5">
                  <c:v>Stereotyyppistä käyttäytymistä</c:v>
                </c:pt>
                <c:pt idx="6">
                  <c:v>Yliseksuaalisuutta (uros)</c:v>
                </c:pt>
                <c:pt idx="7">
                  <c:v>Sisäsiisteyden puutetta</c:v>
                </c:pt>
                <c:pt idx="8">
                  <c:v>Jokin muu jokapäiväistä elämää hankaloittava ongelma käytöksessä, mikä</c:v>
                </c:pt>
                <c:pt idx="9">
                  <c:v>Koiralla ei esiinny tällaisia käytösongelmia.</c:v>
                </c:pt>
              </c:strCache>
            </c:strRef>
          </c:cat>
          <c:val>
            <c:numRef>
              <c:f>Sheet0!$B$2:$B$11</c:f>
              <c:numCache>
                <c:formatCode>General</c:formatCode>
                <c:ptCount val="10"/>
                <c:pt idx="0">
                  <c:v>0.1</c:v>
                </c:pt>
                <c:pt idx="1">
                  <c:v>1.2E-2</c:v>
                </c:pt>
                <c:pt idx="2">
                  <c:v>9.4E-2</c:v>
                </c:pt>
                <c:pt idx="3">
                  <c:v>2.4E-2</c:v>
                </c:pt>
                <c:pt idx="4">
                  <c:v>4.1000000000000002E-2</c:v>
                </c:pt>
                <c:pt idx="5">
                  <c:v>3.5000000000000003E-2</c:v>
                </c:pt>
                <c:pt idx="6">
                  <c:v>6.0000000000000001E-3</c:v>
                </c:pt>
                <c:pt idx="7">
                  <c:v>1.2E-2</c:v>
                </c:pt>
                <c:pt idx="8">
                  <c:v>3.5000000000000003E-2</c:v>
                </c:pt>
                <c:pt idx="9">
                  <c:v>0.75900000000000001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D-4B36-BCAE-CC185E32C8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47071"/>
        <c:axId val="1"/>
      </c:barChart>
      <c:catAx>
        <c:axId val="151914707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4707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(KA:6.88, Hajonta:0.68)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Sheet0!$A$2:$A$8</c:f>
              <c:strCache>
                <c:ptCount val="7"/>
                <c:pt idx="0">
                  <c:v>Kuurous tai kuulon alentuma</c:v>
                </c:pt>
                <c:pt idx="1">
                  <c:v>Syringomyelia</c:v>
                </c:pt>
                <c:pt idx="2">
                  <c:v>Epilepsia</c:v>
                </c:pt>
                <c:pt idx="3">
                  <c:v>Muu epilepsian tapainen kouristelutaipumus, poissaolokohtaus tai tärinäkohtauksia</c:v>
                </c:pt>
                <c:pt idx="4">
                  <c:v>Selkäydinrappeuma, degeneratiivinen myelopatia (DM)</c:v>
                </c:pt>
                <c:pt idx="5">
                  <c:v>Jokin muu, mikä</c:v>
                </c:pt>
                <c:pt idx="6">
                  <c:v>Koiralla ei ole todettu hermostollisia sairauksia.</c:v>
                </c:pt>
              </c:strCache>
            </c:strRef>
          </c:cat>
          <c:val>
            <c:numRef>
              <c:f>Sheet0!$B$2:$B$8</c:f>
              <c:numCache>
                <c:formatCode>General</c:formatCode>
                <c:ptCount val="7"/>
                <c:pt idx="0">
                  <c:v>6.0000000000000001E-3</c:v>
                </c:pt>
                <c:pt idx="1">
                  <c:v>0</c:v>
                </c:pt>
                <c:pt idx="2">
                  <c:v>1.2E-2</c:v>
                </c:pt>
                <c:pt idx="3">
                  <c:v>6.0000000000000001E-3</c:v>
                </c:pt>
                <c:pt idx="4">
                  <c:v>0</c:v>
                </c:pt>
                <c:pt idx="5">
                  <c:v>1.7999999999999999E-2</c:v>
                </c:pt>
                <c:pt idx="6">
                  <c:v>0.95899999999999996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0-41CB-B801-B0DC0BE959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48031"/>
        <c:axId val="1"/>
      </c:barChart>
      <c:catAx>
        <c:axId val="151914803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4803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(KA:2.57, Hajonta:1.18) (Vastauksia:7)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0.14299999999999999</c:v>
                </c:pt>
                <c:pt idx="1">
                  <c:v>0.42899999999999999</c:v>
                </c:pt>
                <c:pt idx="2">
                  <c:v>0.28599999999999998</c:v>
                </c:pt>
                <c:pt idx="3">
                  <c:v>0</c:v>
                </c:pt>
                <c:pt idx="4">
                  <c:v>0.14299999999999999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2-47D5-9E3B-CE20D2AFAF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48511"/>
        <c:axId val="1"/>
      </c:barChart>
      <c:catAx>
        <c:axId val="151914851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4851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(KA:4.98, Hajonta:0.15)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Maksan vajaatoiminta, "maksavika"</c:v>
                </c:pt>
                <c:pt idx="1">
                  <c:v>Munuaisten vajaatoiminta, "munuaisvika"</c:v>
                </c:pt>
                <c:pt idx="2">
                  <c:v>Haiman vajaatoiminta, "EPI"</c:v>
                </c:pt>
                <c:pt idx="3">
                  <c:v>Jokin muu, mikä</c:v>
                </c:pt>
                <c:pt idx="4">
                  <c:v>Koiralla ei ole todettu sisäelinten sairauksia.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2.4E-2</c:v>
                </c:pt>
                <c:pt idx="4">
                  <c:v>0.97599999999999998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6-493D-8B56-13DE83C2CB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60511"/>
        <c:axId val="1"/>
      </c:barChart>
      <c:catAx>
        <c:axId val="151916051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6051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(KA:2.75, Hajonta:0.43) (Vastauksia:4)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0.25</c:v>
                </c:pt>
                <c:pt idx="2">
                  <c:v>0.75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C-4456-8165-37C2CEBF0C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60991"/>
        <c:axId val="1"/>
      </c:barChart>
      <c:catAx>
        <c:axId val="151916099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6099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(KA:6.0, Hajonta:0.0)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Sheet0!$A$2:$A$7</c:f>
              <c:strCache>
                <c:ptCount val="6"/>
                <c:pt idx="0">
                  <c:v>Sokeritauti, "diabetes mellitus"</c:v>
                </c:pt>
                <c:pt idx="1">
                  <c:v>Kilpirauhasen vajaatoiminta, hypotyreoosi</c:v>
                </c:pt>
                <c:pt idx="2">
                  <c:v>Cushingin tauti, lisämunuaiskuoren liikatoiminta</c:v>
                </c:pt>
                <c:pt idx="3">
                  <c:v>Addisonin tauti, lisämunuaiskuoren vajaatoiminta</c:v>
                </c:pt>
                <c:pt idx="4">
                  <c:v>Jokin muu, mikä</c:v>
                </c:pt>
                <c:pt idx="5">
                  <c:v>Koiralla ei ole todettu hormonaalisia sairauksia.</c:v>
                </c:pt>
              </c:strCache>
            </c:strRef>
          </c:cat>
          <c:val>
            <c:numRef>
              <c:f>Sheet0!$B$2:$B$7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D-4F4E-AB16-13EBEE21AC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58111"/>
        <c:axId val="1"/>
      </c:barChart>
      <c:catAx>
        <c:axId val="151915811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5811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(KA:0.0, Hajonta:0.0) (Vastauksia:0)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6D-4256-8958-CAE18AA6BC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51391"/>
        <c:axId val="1"/>
      </c:barChart>
      <c:catAx>
        <c:axId val="151915139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5139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(KA:13.99, Hajonta:0.08)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Sheet0!$A$2:$A$15</c:f>
              <c:strCache>
                <c:ptCount val="14"/>
                <c:pt idx="0">
                  <c:v>IMHA, immuunihemolyyttinen anemia</c:v>
                </c:pt>
                <c:pt idx="1">
                  <c:v>Verenvuototaipumus, trombosytopenia</c:v>
                </c:pt>
                <c:pt idx="2">
                  <c:v>SLO, symmetrical lupoid onychodystrophy (kynsisairaus)</c:v>
                </c:pt>
                <c:pt idx="3">
                  <c:v>Pannus/plasmooma, krooninen pinnallinen sarveiskalvon tulehdus</c:v>
                </c:pt>
                <c:pt idx="4">
                  <c:v>Perianaalifistelia, anaalifurunkuloosi, perianaalikudosten tulehdustila</c:v>
                </c:pt>
                <c:pt idx="5">
                  <c:v>Vaskuliitti, verisuonitulehdus</c:v>
                </c:pt>
                <c:pt idx="6">
                  <c:v>SLE, systeeminen lupus erytematosus</c:v>
                </c:pt>
                <c:pt idx="7">
                  <c:v>Perinnöllinen hepatiitti</c:v>
                </c:pt>
                <c:pt idx="8">
                  <c:v>SRMA, steroidiresponsiivinen meningiitti-arteriitti, aivokalvojen immuunivälitteinen tulehdus</c:v>
                </c:pt>
                <c:pt idx="9">
                  <c:v>Mastikatorinen myosiitti, purulihasten immuunivälitteinen tulehdus</c:v>
                </c:pt>
                <c:pt idx="10">
                  <c:v>Tulehduksellinen suolistosairaus, IBD, inflammatory bowel disease</c:v>
                </c:pt>
                <c:pt idx="11">
                  <c:v>Jokin muu, mikä</c:v>
                </c:pt>
                <c:pt idx="12">
                  <c:v>Koiralla epäillään tällaista sairautta, mutta varmaa diagnoosia ei ole tehty</c:v>
                </c:pt>
                <c:pt idx="13">
                  <c:v>Koiralla ei ole todettu immuuniperäisiä sairauksia.</c:v>
                </c:pt>
              </c:strCache>
            </c:strRef>
          </c:cat>
          <c:val>
            <c:numRef>
              <c:f>Sheet0!$B$2:$B$15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6.0000000000000001E-3</c:v>
                </c:pt>
                <c:pt idx="13">
                  <c:v>0.99399999999999999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5-4B76-8FFC-CA1C1ACB0B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52831"/>
        <c:axId val="1"/>
      </c:barChart>
      <c:catAx>
        <c:axId val="151915283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5283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(KA:2.0, Hajonta:0.0) (Vastauksia:1)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0B-47B8-8B0B-D249269287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57631"/>
        <c:axId val="1"/>
      </c:barChart>
      <c:catAx>
        <c:axId val="151915763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5763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(KA:8.83, Hajonta:0.8)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Sheet0!$A$2:$A$10</c:f>
              <c:strCache>
                <c:ptCount val="9"/>
                <c:pt idx="0">
                  <c:v>Imusolmukesyöpä, lymfosarkooma, maligni lymfooma</c:v>
                </c:pt>
                <c:pt idx="1">
                  <c:v>Verisuonten kasvain, hemangiosarkooma</c:v>
                </c:pt>
                <c:pt idx="2">
                  <c:v>Perna- tai maksakasvain</c:v>
                </c:pt>
                <c:pt idx="3">
                  <c:v>Ihokasvain, hyvänlaatuinen</c:v>
                </c:pt>
                <c:pt idx="4">
                  <c:v>Ihokasvain, pahanlaatuinen</c:v>
                </c:pt>
                <c:pt idx="5">
                  <c:v>Luukasvain</c:v>
                </c:pt>
                <c:pt idx="6">
                  <c:v>Maitorauhaskasvain</c:v>
                </c:pt>
                <c:pt idx="7">
                  <c:v>Jokin muu, mikä</c:v>
                </c:pt>
                <c:pt idx="8">
                  <c:v>Koiralla ei ole todettu kasvainsairauksia.</c:v>
                </c:pt>
              </c:strCache>
            </c:strRef>
          </c:cat>
          <c:val>
            <c:numRef>
              <c:f>Sheet0!$B$2:$B$10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1.2E-2</c:v>
                </c:pt>
                <c:pt idx="3">
                  <c:v>6.0000000000000001E-3</c:v>
                </c:pt>
                <c:pt idx="4">
                  <c:v>0</c:v>
                </c:pt>
                <c:pt idx="5">
                  <c:v>0</c:v>
                </c:pt>
                <c:pt idx="6">
                  <c:v>1.7999999999999999E-2</c:v>
                </c:pt>
                <c:pt idx="7">
                  <c:v>3.5000000000000003E-2</c:v>
                </c:pt>
                <c:pt idx="8">
                  <c:v>0.94099999999999995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3-4BC7-B4C0-FF9120740C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80191"/>
        <c:axId val="1"/>
      </c:barChart>
      <c:catAx>
        <c:axId val="151918019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8019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(KA:2.25, Hajonta:0.83) (Vastauksia:4)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Sheet0!$A$2:$A$4</c:f>
              <c:strCache>
                <c:ptCount val="3"/>
                <c:pt idx="0">
                  <c:v>Hyvänlaatuinen</c:v>
                </c:pt>
                <c:pt idx="1">
                  <c:v>Pahanlaatuinen</c:v>
                </c:pt>
                <c:pt idx="2">
                  <c:v>Ei tiedossa</c:v>
                </c:pt>
              </c:strCache>
            </c:strRef>
          </c:cat>
          <c:val>
            <c:numRef>
              <c:f>Sheet0!$B$2:$B$4</c:f>
              <c:numCache>
                <c:formatCode>General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A-476D-B89F-B93DED89E8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70591"/>
        <c:axId val="1"/>
      </c:barChart>
      <c:catAx>
        <c:axId val="151917059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7059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(KA:3.5, Hajonta:1.12) (Vastauksia:4)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Sheet0!$A$2:$A$6</c:f>
              <c:strCache>
                <c:ptCount val="5"/>
                <c:pt idx="0">
                  <c:v>Alle vuoden iässä</c:v>
                </c:pt>
                <c:pt idx="1">
                  <c:v>1-2-vuotiaana</c:v>
                </c:pt>
                <c:pt idx="2">
                  <c:v>3-4-vuotiaana</c:v>
                </c:pt>
                <c:pt idx="3">
                  <c:v>5-6-vuotiaana</c:v>
                </c:pt>
                <c:pt idx="4">
                  <c:v>7-vuotiaana tai myöhemmin</c:v>
                </c:pt>
              </c:strCache>
            </c:strRef>
          </c:cat>
          <c:val>
            <c:numRef>
              <c:f>Sheet0!$B$2:$B$6</c:f>
              <c:numCache>
                <c:formatCode>General</c:formatCode>
                <c:ptCount val="5"/>
                <c:pt idx="0">
                  <c:v>0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2-47B1-95FA-B38F71A9E9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75871"/>
        <c:axId val="1"/>
      </c:barChart>
      <c:catAx>
        <c:axId val="151917587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7587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(KA:1.8, Hajonta:0.4)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Sheet0!$A$2:$A$3</c:f>
              <c:strCache>
                <c:ptCount val="2"/>
                <c:pt idx="0">
                  <c:v>On</c:v>
                </c:pt>
                <c:pt idx="1">
                  <c:v>Ei</c:v>
                </c:pt>
              </c:strCache>
            </c:strRef>
          </c:cat>
          <c:val>
            <c:numRef>
              <c:f>Sheet0!$B$2:$B$3</c:f>
              <c:numCache>
                <c:formatCode>General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6-45DB-AFC1-84ACD3D5A6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63871"/>
        <c:axId val="1"/>
      </c:barChart>
      <c:catAx>
        <c:axId val="151916387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6387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(KA:1.54, Hajonta:0.86)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Sheet0!$A$2:$A$4</c:f>
              <c:strCache>
                <c:ptCount val="3"/>
                <c:pt idx="0">
                  <c:v>Kyllä</c:v>
                </c:pt>
                <c:pt idx="1">
                  <c:v>Ei, koira on ollut terveempi kuin osasin odottaa</c:v>
                </c:pt>
                <c:pt idx="2">
                  <c:v>Ei, koira on sairastanut enemmän kuin odotin</c:v>
                </c:pt>
              </c:strCache>
            </c:strRef>
          </c:cat>
          <c:val>
            <c:numRef>
              <c:f>Sheet0!$B$2:$B$4</c:f>
              <c:numCache>
                <c:formatCode>General</c:formatCode>
                <c:ptCount val="3"/>
                <c:pt idx="0">
                  <c:v>0.70599999999999996</c:v>
                </c:pt>
                <c:pt idx="1">
                  <c:v>4.7E-2</c:v>
                </c:pt>
                <c:pt idx="2">
                  <c:v>0.247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D5-4108-83BB-B77F7C1CA8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65311"/>
        <c:axId val="1"/>
      </c:barChart>
      <c:catAx>
        <c:axId val="151916531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6531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Sheet0!$B$1</c:f>
              <c:strCache>
                <c:ptCount val="1"/>
                <c:pt idx="0">
                  <c:v>Shiba (KA:1.78, Hajonta:0.92) (Vastauksia:170)</c:v>
                </c:pt>
              </c:strCache>
            </c:strRef>
          </c:tx>
          <c:invertIfNegative val="0"/>
          <c:dLbls>
            <c:numFmt formatCode="0.0\ %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Arial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Sheet0!$A$2:$A$5</c:f>
              <c:strCache>
                <c:ptCount val="4"/>
                <c:pt idx="0">
                  <c:v>Koira on aina ollut terve ja hyvinvoiva.</c:v>
                </c:pt>
                <c:pt idx="1">
                  <c:v>Koiralla ei ole ollut merkittävästi sairauksia.</c:v>
                </c:pt>
                <c:pt idx="2">
                  <c:v>Koira on sairastanut melko paljon, mutta sairaus/sairaudet eivät ole haitanneet sen arkielämää, hyvinvointia ja elämänlaatua  tai ovat olleet lyhytkestoisia.</c:v>
                </c:pt>
                <c:pt idx="3">
                  <c:v>Koira on sairastanut paljon ja/tai sairaudet ovat vaikuttaneet merkittävästi sen hyvinvointiin ja elämänlaatuun.</c:v>
                </c:pt>
              </c:strCache>
            </c:strRef>
          </c:cat>
          <c:val>
            <c:numRef>
              <c:f>Sheet0!$B$2:$B$5</c:f>
              <c:numCache>
                <c:formatCode>General</c:formatCode>
                <c:ptCount val="4"/>
                <c:pt idx="0">
                  <c:v>0.49399999999999999</c:v>
                </c:pt>
                <c:pt idx="1">
                  <c:v>0.29399999999999998</c:v>
                </c:pt>
                <c:pt idx="2">
                  <c:v>0.14699999999999999</c:v>
                </c:pt>
                <c:pt idx="3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B-47B4-918F-7EDFCC7662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8"/>
        <c:axId val="1519169151"/>
        <c:axId val="1"/>
      </c:barChart>
      <c:catAx>
        <c:axId val="1519169151"/>
        <c:scaling>
          <c:orientation val="minMax"/>
        </c:scaling>
        <c:delete val="0"/>
        <c:axPos val="b"/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noMultiLvlLbl val="1"/>
      </c:cat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rgbClr val="4F81BD">
                  <a:alpha val="20000"/>
                </a:srgbClr>
              </a:solidFill>
            </a:ln>
          </c:spPr>
        </c:majorGridlines>
        <c:numFmt formatCode="0.0\ %;;;" sourceLinked="0"/>
        <c:majorTickMark val="cross"/>
        <c:minorTickMark val="none"/>
        <c:tickLblPos val="nextTo"/>
        <c:txPr>
          <a:bodyPr/>
          <a:lstStyle/>
          <a:p>
            <a:pPr>
              <a:defRPr sz="1000">
                <a:solidFill>
                  <a:srgbClr val="000000"/>
                </a:solidFill>
                <a:latin typeface="Arial"/>
              </a:defRPr>
            </a:pPr>
            <a:endParaRPr lang="fi-FI"/>
          </a:p>
        </c:txPr>
        <c:crossAx val="1519169151"/>
        <c:crosses val="autoZero"/>
        <c:crossBetween val="between"/>
        <c:majorUnit val="0.2"/>
      </c:valAx>
    </c:plotArea>
    <c:legend>
      <c:legendPos val="b"/>
      <c:overlay val="0"/>
      <c:txPr>
        <a:bodyPr rtlCol="0" anchor="t"/>
        <a:lstStyle/>
        <a:p>
          <a:pPr algn="l">
            <a:defRPr sz="1000">
              <a:solidFill>
                <a:srgbClr val="000000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1E765-1309-483C-AFBF-94DB7B3C30EC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A97E8-5338-45F9-9231-60ED891F643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4044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C94F5-94A3-4F3E-BB9E-3D0EF9CB3F07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8898C-9E1E-4ACD-A8BC-86A6DB1ADEF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180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endParaRPr lang="fi-FI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3"/>
          </p:nvPr>
        </p:nvSpPr>
        <p:spPr>
          <a:xfrm>
            <a:off x="457200" y="3059999"/>
            <a:ext cx="8229600" cy="1620000"/>
          </a:xfrm>
        </p:spPr>
        <p:txBody>
          <a:bodyPr/>
          <a:lstStyle/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3050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7" name="Content">
            <a:extLst>
              <a:ext uri="{FF2B5EF4-FFF2-40B4-BE49-F238E27FC236}">
                <a16:creationId xmlns:a16="http://schemas.microsoft.com/office/drawing/2014/main" id="{2B496EA9-79F7-422C-AFAF-5E6AB7A060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/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693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3"/>
          </p:nvPr>
        </p:nvSpPr>
        <p:spPr>
          <a:xfrm>
            <a:off x="457200" y="1556792"/>
            <a:ext cx="8229600" cy="4680520"/>
          </a:xfrm>
        </p:spPr>
        <p:txBody>
          <a:bodyPr/>
          <a:lstStyle>
            <a:lvl1pPr algn="l"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3247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728700"/>
            <a:ext cx="8229600" cy="5508612"/>
          </a:xfrm>
        </p:spPr>
        <p:txBody>
          <a:bodyPr/>
          <a:lstStyle>
            <a:lvl1pPr algn="l">
              <a:defRPr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693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/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9631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lvl="0"/>
            <a:endParaRPr lang="fi-FI" dirty="0"/>
          </a:p>
        </p:txBody>
      </p:sp>
      <p:sp>
        <p:nvSpPr>
          <p:cNvPr id="8" name="Chart"/>
          <p:cNvSpPr>
            <a:spLocks noGrp="1"/>
          </p:cNvSpPr>
          <p:nvPr>
            <p:ph type="chart" sz="quarter" idx="14" hasCustomPrompt="1"/>
          </p:nvPr>
        </p:nvSpPr>
        <p:spPr>
          <a:xfrm>
            <a:off x="457200" y="1773238"/>
            <a:ext cx="8229600" cy="44640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374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780000"/>
            <a:ext cx="8229600" cy="1143000"/>
          </a:xfrm>
        </p:spPr>
        <p:txBody>
          <a:bodyPr/>
          <a:lstStyle>
            <a:lvl1pPr>
              <a:defRPr baseline="0"/>
            </a:lvl1pPr>
          </a:lstStyle>
          <a:p>
            <a:endParaRPr lang="fi-FI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013176"/>
            <a:ext cx="8229600" cy="720725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pPr lvl="0"/>
            <a:r>
              <a:rPr lang="en-US" dirty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251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Chart"/>
          <p:cNvSpPr>
            <a:spLocks noGrp="1"/>
          </p:cNvSpPr>
          <p:nvPr>
            <p:ph type="chart" sz="quarter" idx="13"/>
          </p:nvPr>
        </p:nvSpPr>
        <p:spPr>
          <a:xfrm>
            <a:off x="457200" y="457200"/>
            <a:ext cx="8229600" cy="5780112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219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able"/>
          <p:cNvSpPr>
            <a:spLocks noGrp="1"/>
          </p:cNvSpPr>
          <p:nvPr>
            <p:ph type="tbl" sz="quarter" idx="13"/>
          </p:nvPr>
        </p:nvSpPr>
        <p:spPr>
          <a:xfrm>
            <a:off x="457200" y="1772816"/>
            <a:ext cx="8229600" cy="4464496"/>
          </a:xfrm>
        </p:spPr>
        <p:txBody>
          <a:bodyPr/>
          <a:lstStyle/>
          <a:p>
            <a:endParaRPr lang="fi-FI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9" name="Text"/>
          <p:cNvSpPr>
            <a:spLocks noGrp="1"/>
          </p:cNvSpPr>
          <p:nvPr>
            <p:ph type="body" sz="quarter" idx="14"/>
          </p:nvPr>
        </p:nvSpPr>
        <p:spPr>
          <a:xfrm>
            <a:off x="457200" y="1125537"/>
            <a:ext cx="8229600" cy="540000"/>
          </a:xfrm>
        </p:spPr>
        <p:txBody>
          <a:bodyPr/>
          <a:lstStyle>
            <a:lvl1pPr marL="0" indent="0" algn="l">
              <a:buNone/>
              <a:defRPr baseline="0"/>
            </a:lvl1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576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482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r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1800000"/>
            <a:ext cx="8229600" cy="2277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360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180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457200" y="3060000"/>
            <a:ext cx="8229600" cy="16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 </a:t>
            </a:r>
            <a:endParaRPr lang="fi-FI" dirty="0"/>
          </a:p>
        </p:txBody>
      </p:sp>
      <p:sp>
        <p:nvSpPr>
          <p:cNvPr id="4" name="Date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B343E-EDD0-4501-988B-9A386F4E06D4}" type="datetimeFigureOut">
              <a:rPr lang="fi-FI" smtClean="0"/>
              <a:pPr/>
              <a:t>20.10.2025</a:t>
            </a:fld>
            <a:endParaRPr lang="fi-FI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10BCE-C936-43E6-9B11-F3CC9EFD4B4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095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  <p:sldLayoutId id="2147483661" r:id="rId3"/>
    <p:sldLayoutId id="2147483660" r:id="rId4"/>
    <p:sldLayoutId id="2147483651" r:id="rId5"/>
    <p:sldLayoutId id="2147483657" r:id="rId6"/>
    <p:sldLayoutId id="2147483652" r:id="rId7"/>
    <p:sldLayoutId id="2147483655" r:id="rId8"/>
    <p:sldLayoutId id="2147483656" r:id="rId9"/>
    <p:sldLayoutId id="2147483659" r:id="rId10"/>
    <p:sldLayoutId id="2147483653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Koiran syntymävuosi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Koiran sukupuoli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Koiran ikä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Jos koira on jo kuollut, minkä ikäiseksi se eli
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1. Onko koiralla todettu jokin synnynnäinen vika?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1. Onko koiralla todettu jokin synnynnäinen vika?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0000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Alakulmahammas poistettu kiillevaurion vuoksi, yläkulmahampaat kasvoivat sapelimaisesti liian eteen, toinen poistettu. Jäljellä siis ristikkäiset ylä- ja alakulmahammas.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Selkänikaman lieväasteinen epämuodostuma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VA1 (yhdet kylkiluut puuttuvat)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Kortikaalinen katarakta, pienisilmäisyys, mikroftalmia PPM, iiris-linssi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Lyhyt varpaisuus/anomalia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Harmittomaksi tutkittu sivuääni sydämessä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VA0 (normaali), lukumäärä: 1 -&gt; vaillinaisesti kehittynyt viimeinen kylkiluupari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Vakava-asteinen PHPV/PHTVL eli koira on sokea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Allergia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Paroksysmaalinen dyskinesia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2. Onko koiralla havaittu ihon ongelmia tai sairauksia (korvat ja tassut mukaan lukien)?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2. Onko koiralla havaittu ihon ongelmia tai sairauksia (korvat ja tassut mukaan lukien)?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0000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Selittämätön usea kuukauden jatkunut korvien kutina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Allergiasta johtuva iho-oire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Hormonaalinen (progesteronitasojen vaihtelusta johtuva) voimakas karvanlähtö ja kutina, joka katosi kun koira steriloitiin.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Kutina, todettu allergian aiheuttaja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Kana allergia ilmenee korvien tulehduksena ja kutisemisena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Atopia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Ihon kutina ja punoitus, joka helpottanut eliminaatiodieetin myötä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Ruoka-allergiasta (naudan ja possunliha) johtuva tassujen kutina, nuoleminen, punoitus tai tulehdus, "furunkuloosi"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Todettu siitepölyallergia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2. Onko koiralla havaittu ihon ongelmia tai sairauksia (korvat ja tassut mukaan lukien)?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allergiasta johtuva kutina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Allergia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Atopia ja ruoka-allergia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Keväällä siitepölyoireilu silmien kutina, kuonon kutina, hiivatulehdus tassuissa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iho-ongelmat alkoivat tai sairaus puhkesi ensimmäisen kerran?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Millaista oireilu havaituissa iho-ongelmissa on?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Jos koiralla on todettu hoitoa vaativa pitkäkestoinen ihosairaus, sitä on hoidettu...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Jos koiralla on todettu hoitoa vaativa pitkäkestoinen ihosairaus, sitä on hoidettu... - Jollain muulla, millä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Tassujen tarkalla hoidolla ja puhtaanapidolla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Kortisonisuihketta tarvittaessa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Terapeuttinen ruokavalio atopiaan (Hill's PD Derm Complete)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Antihistamiini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3. Onko koiralla todettu silmien tai silmäluomien ongelmia?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3. Onko koiralla todettu silmien tai silmäluomien ongelmia?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0000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Vanhuuden tuoma harmaakaihi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Distichiasis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Follikulaarinen konjuktiviitti vaivasi muutaman kerran alle 1v iässä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Luomessa pieni hyvänlaatuinen kasvain joka leikattiin pois.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Distichiasis todettu, ei oireita.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PPM iris-iris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Kortikaalinen katarakta, pienisilmäisyys, mikroftalmia, PPM, iiris-linssi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Alle 1v iässä epäilty nuoruuden follikuliittia. Ei ole vaivannut junnuiän jälkeen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distchiasis. mutta ei oireita.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Distchiasis, lievä. Ei mitään oireita.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4. Onko koiralla todettu suun, hampaiden tai nielun ongelmia?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4. Onko koiralla todettu suun, hampaiden tai nielun ongelmia?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8427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yhden kerran poistettu hammaskiveä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Yksi pysyvä hammas puuttuu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Hampaiden murtumien  takia poistettu max dex P4 ja 12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Hammaspuutoksia ilmennyt rautahampaisiin siirtyessä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Pentuna poistettu ylhäältä maitokulmahampaat lohkeamisen vuoksi. Kaksi kertaa saanut nielutulehduksen.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Hammaskiveä on poistettu, mutta tilanne ei ollut paha.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Yksi hammas on puuttunut synnynnäisesti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Katkennut hammas jouduttu poistamaan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5. Onko koiralla todettu ruoansulatuskanavan ongelmia tai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5. Onko koiralla todettu ruoansulatuskanavan ongelmia tai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0000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Koiralle on vaikea löytää sopivaa ruokaa, sillä ensimmäinen uloste on kiinteää, mutta toinen uloste on löysää, mutta ei ripulia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Protein loosing entropathy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Närästys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Krooninen närästys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Sappeen kertyy mukoseelemaista sakkaa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Muutokset hormonitoiminnassa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Toistuva koliikki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Koiralla on närästystä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Närästystä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Sappi kerää sakkaa ja aiheuttaa mm. närästystä, mukoseele-epäilys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5. Onko koiralla todettu ruoansulatuskanavan ongelmia tai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Närästystä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5156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ruuansulatuskanavan ongelmat tai sairaudet alkoivat?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6. Onko koiralla esiintynyt ontumaa tai liikuntavaikeuksia?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Onko koiralta diagnosoitu jokin seuraavista?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Onko koiralta diagnosoitu jokin seuraavista? - Jokin muu oireita aiheuttava tuki- ja liikuntaelinsairaus,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Lievä kalkkeutuma hauisjänteissä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Olkanivelen kasvuhäiriö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57850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Koiralla todettu hoitoa vaativa tuki- ja liikuntaelinsairaus on...
Voit valita useamman kuin yhden vaihtoehdon. Jos koiralla on todettu useampia hoitoa vaatineita tuki- ja liikuntaelinsairauksia, vastaa näistä vakavimman osalta.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koiran tuki- ja liikuntaelimistön ongelmat alkoivat?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7. Onko koiralla todettu sydämen tai verenkierron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sydämen tai verenkierron sairaus diagnosoitiin?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2734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8. Onko koiralla havaittu hengityselimistön ongelmia tai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8. Onko koiralla havaittu hengityselimistön ongelmia tai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Koira kuorsaa ja tuhisee nukkuessaan mutta varsinaisia hengitysvaikeuksia ei ole.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Satunnaista kuorsaamista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hengityselimistön oireilu alkoi?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9. Onko koiralla todettu virtsateiden tai lisääntymiselinten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9. Onko koiralla todettu virtsateiden tai lisääntymiselinten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9462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virtsankarkailua kastraation jälkeen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Koiralla oli ennen ekoja juoksuja virtsatietulehdus, ekan rokotuksen jälkeen emättimeen ilmestyi polyyppi joka poistui juoksujen myötä. Kolmannet juoksut pitkittyivät ja koira sterilisoitiin, poistetussa kohdussa oli rakkuloita ja se oli turvonnut.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Polyyppi emättimessä joka ilmaantui ekojen juoksujen jälkeen.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Sitkeä esinahantulehdus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Kohtu leikattu alle vuoden iässä: leikkauksessa havaittiin että molemmat kohdun sarvissa oli kauttaaltaan rakkulamuutoksia, leikkaukseen päädyttiin kun ensimmäinen juoksu ei loppunut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Kerran diagnosoitu virtsatulehdus, pitkään jatkunut/toistuvasti epäilty/todennäköisenä diagnosoitu juveniili vaginiitti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virtsateiden tai lisääntymiselinten sairaus todettiin ensimmäisen kerran?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10. Onko koiraa käytetty tai yritetty käyttää astutukseen (uros) tai onko se astutettu tai yritetty astuttaa (narttu)?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Onko astutuksessa tai synnytyksessä havaittu ongelmia?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Onko astutuksessa tai synnytyksessä havaittu ongelmia? - Jokin muu, mikä (tähän voit kirjoittaa myös esim. nartun hoivavietissä esiintyvistä puutteista)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Emättimessä ohut väliseinämä joka nipsastu pois.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Astutus ei onnistunut, uros ei osannut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Uros ei halunut astua, narttu oli halukas. Uroksen luonna ei ole aikaisemmin käynyt vieraita narttuja. Uroksen omassa laumassa on useampi narttu, eri rotuisia, niitä kyllä yrittää astua.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11. Onko koira steriloitu tai kastroitu?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Miksi koira steriloitiin tai kastroitiin?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Miksi koira steriloitiin tai kastroitiin? - Jokin muu syy,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 fontScale="90000" lnSpcReduction="20000"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Koira jäi vuoden ikäisenä auton alle, minkä seurauksena lantiota on korjattu metallilevyllä ja ruuveilla. Pennutus olisi ollut hyvin riskialtista.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piilokives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Pitkittyneet juoksut ja kohtutulehdus epäillys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Voimakkaat, koiran elämänlaatua heikentävät juoksuoireet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Piilokivekset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Epilepsia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Pitkittyneiden juoksujen takia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Piilokives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Todettu allergioita.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Piilokiveksen vuoksi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Miksi koira steriloitiin tai kastroitiin? - Jokin muu syy,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Ensimmäinen juoksu ei loppunut vaan vuotoa oli 4kk (loppui leikkauspöydälle)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Monikoiratalous, jossa uros ja narttu, eikä sokeaa koiraa tarkoitus käyttää jalostukseen vaikka ihana onkin &lt;3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Jos koira steriloitiin/kastroitiin luonteen tai käyttäytymisen vuoksi, mikä tarkalleen oli syynä?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Jos koira steriloitiin/kastroitiin luonteen tai käyttäytymisen vuoksi, mikä tarkalleen oli syynä? - Jokin muu syy,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Tiheät juoksut yhdistettynä valeraskauksiin ja muihin oireisiin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Apaattisuus aina juoksujen ja valeraskauden aikaan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Auttoiko sterilointi/kastrointi pääasialliseen ongelmaan?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12. Esiintyykö koiralla jokapäiväistä elämää hankaloittavaa..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12. Esiintyykö koiralla jokapäiväistä elämää hankaloittavaa..
 - Jokin muu jokapäiväistä elämää hankaloittava ongelma käytöksessä,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Kesällä pelkää paniikinomaisesti hyönteisiä sisätiloissa.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Remmirähinää satunnaisesti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Vahtihaukkuminen sisällä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Sohvan alle piiloutumista esim. Valjaita laittaessa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En tiedä onko kyseessä arkuus vai "pelkkä" epävarmuus vieraista koirista niin ruksin molemmat. Rähjää lenkeillä ym.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Käsittelyvaikeudet esim. kynsienleikkuu -&gt; on todella herkkä tuntoaistiltaan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13. Onko koiralla todettu hermostollisia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13. Onko koiralla todettu hermostollisia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Tärinäkohtauksia on harvoin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Paroksysmaalinen dyskinesia eli kohtauksittainen liiketoimintähäiriö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Paroksysmaalinen dyskinesia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hermostollinen sairaus todettiin?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14. Onko koiralla todettu sisäelinten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14. Onko koiralla todettu sisäelinten 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Protein loosing entropathy, josta parani, mutta seuraavana vuonna syöpä löydettiin spesta, maksasta ym.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Sappeen kertyy mukoseelemaista sakkaa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Sapesta löytyi tutkimuksissa pieni kiinnike.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Sappi: sappi kerää sakkaa (tähän toistaiseksi jatkuva lääkitys), lisäksi mukoseele-epäily koska sapen seinämät paksuuntuneet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sisäelinten sairaus todettiin?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15. Onko koiralla todettu hormonaalisia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hormonaalinen sairaus todettiin?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16. Onko koiralla todettu immuunijärjestelmän 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5546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immuunijärjestelmän sairaus tai sen epäily todettiin?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17. Onko koiralla todettu kasvainsairauksia?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17. Onko koiralla todettu kasvainsairauksia?
 - Jokin muu, mikä (Shiba)</a:t>
            </a:r>
          </a:p>
        </p:txBody>
      </p:sp>
      <p:sp>
        <p:nvSpPr>
          <p:cNvPr id="8" name="Content"/>
          <p:cNvSpPr>
            <a:spLocks noGrp="1"/>
          </p:cNvSpPr>
          <p:nvPr>
            <p:ph sz="quarter" idx="13"/>
          </p:nvPr>
        </p:nvSpPr>
        <p:spPr>
          <a:xfrm>
            <a:off x="457200" y="1557338"/>
            <a:ext cx="8229600" cy="4679974"/>
          </a:xfrm>
        </p:spPr>
        <p:txBody>
          <a:bodyPr>
            <a:normAutofit/>
          </a:bodyPr>
          <a:lstStyle>
            <a:lvl1pPr marL="457200" indent="-457200" algn="l">
              <a:buFont typeface="Arial" pitchFamily="34" charset="0"/>
              <a:buChar char="•"/>
              <a:defRPr/>
            </a:lvl1pPr>
            <a:lvl2pPr marL="457200" indent="0">
              <a:buNone/>
              <a:defRPr/>
            </a:lvl2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Sappi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Mahdollinen kasvain haimassa aihetti kuoleman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Histiosytooma tassussa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Hyvälaatuinen pieni kasvain silmäluomessa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Ihon massa, joka todennäköisesti reaktiivinen muutos eikä varsinainen kasvain</a:t>
            </a:r>
          </a:p>
          <a:p>
            <a:pPr>
              <a:spcBef>
                <a:spcPct val="90000"/>
              </a:spcBef>
            </a:pPr>
            <a:r>
              <a:rPr lang="en-US" sz="1400" b="0">
                <a:solidFill>
                  <a:srgbClr val="000000"/>
                </a:solidFill>
                <a:latin typeface="Arial"/>
              </a:rPr>
              <a:t>Mast solukasvain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Kasvaimen laatu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Missä iässä koiralla ensimmäisen kerran todettiin kasvain?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5546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18. Onko koiralle viimeisen vuoden aikana määrätty antibioottia?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19. Onko koiran terveys ollut odotustesi mukainen?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857" lnSpcReduction="20000"/>
          </a:bodyPr>
          <a:lstStyle>
            <a:lvl1pPr algn="l">
              <a:defRPr/>
            </a:lvl1pPr>
          </a:lstStyle>
          <a:p>
            <a:r>
              <a:rPr lang="en-US" sz="2000" b="1">
                <a:solidFill>
                  <a:srgbClr val="000000"/>
                </a:solidFill>
                <a:latin typeface="Arial"/>
              </a:rPr>
              <a:t>20. Mikä seuraavista vaihtoehdoista kuvaa parhaiten koiran yleistä terveyttä?</a:t>
            </a:r>
          </a:p>
        </p:txBody>
      </p:sp>
      <p:sp>
        <p:nvSpPr>
          <p:cNvPr id="7" name="Text"/>
          <p:cNvSpPr>
            <a:spLocks noGrp="1"/>
          </p:cNvSpPr>
          <p:nvPr>
            <p:ph type="body" sz="quarter" idx="13"/>
          </p:nvPr>
        </p:nvSpPr>
        <p:spPr>
          <a:xfrm>
            <a:off x="457200" y="1125537"/>
            <a:ext cx="8229600" cy="540000"/>
          </a:xfrm>
        </p:spPr>
        <p:txBody>
          <a:bodyPr>
            <a:normAutofit/>
          </a:bodyPr>
          <a:lstStyle>
            <a:lvl1pPr marL="0" indent="0" algn="l">
              <a:buNone/>
              <a:defRPr baseline="0"/>
            </a:lvl1pPr>
          </a:lstStyle>
          <a:p>
            <a:r>
              <a:rPr lang="en-US" sz="1400" b="0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graphicFrame>
        <p:nvGraphicFramePr>
          <p:cNvPr id="2" name="Chart 2"/>
          <p:cNvGraphicFramePr>
            <a:graphicFrameLocks noGrp="1"/>
          </p:cNvGraphicFramePr>
          <p:nvPr/>
        </p:nvGraphicFramePr>
        <p:xfrm>
          <a:off x="457200" y="1773238"/>
          <a:ext cx="8229600" cy="446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urveyp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1537</Words>
  <Application>Microsoft Office PowerPoint</Application>
  <PresentationFormat>Näytössä katseltava diaesitys (4:3)</PresentationFormat>
  <Paragraphs>209</Paragraphs>
  <Slides>63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63</vt:i4>
      </vt:variant>
    </vt:vector>
  </HeadingPairs>
  <TitlesOfParts>
    <vt:vector size="66" baseType="lpstr">
      <vt:lpstr>Arial</vt:lpstr>
      <vt:lpstr>Calibri</vt:lpstr>
      <vt:lpstr>Surveypal</vt:lpstr>
      <vt:lpstr>Koiran syntymävuosi</vt:lpstr>
      <vt:lpstr>Koiran sukupuoli</vt:lpstr>
      <vt:lpstr>Koiran ikä</vt:lpstr>
      <vt:lpstr>Jos koira on jo kuollut, minkä ikäiseksi se eli
?</vt:lpstr>
      <vt:lpstr>1. Onko koiralla todettu jokin synnynnäinen vika?</vt:lpstr>
      <vt:lpstr>1. Onko koiralla todettu jokin synnynnäinen vika?
 - Jokin muu, mikä (Shiba)</vt:lpstr>
      <vt:lpstr>2. Onko koiralla havaittu ihon ongelmia tai sairauksia (korvat ja tassut mukaan lukien)?</vt:lpstr>
      <vt:lpstr>2. Onko koiralla havaittu ihon ongelmia tai sairauksia (korvat ja tassut mukaan lukien)?
 - Jokin muu, mikä (Shiba)</vt:lpstr>
      <vt:lpstr>2. Onko koiralla havaittu ihon ongelmia tai sairauksia (korvat ja tassut mukaan lukien)?
 - Jokin muu, mikä (Shiba)</vt:lpstr>
      <vt:lpstr>Missä iässä iho-ongelmat alkoivat tai sairaus puhkesi ensimmäisen kerran?</vt:lpstr>
      <vt:lpstr>Millaista oireilu havaituissa iho-ongelmissa on?</vt:lpstr>
      <vt:lpstr>Jos koiralla on todettu hoitoa vaativa pitkäkestoinen ihosairaus, sitä on hoidettu...</vt:lpstr>
      <vt:lpstr>Jos koiralla on todettu hoitoa vaativa pitkäkestoinen ihosairaus, sitä on hoidettu... - Jollain muulla, millä (Shiba)</vt:lpstr>
      <vt:lpstr>3. Onko koiralla todettu silmien tai silmäluomien ongelmia?</vt:lpstr>
      <vt:lpstr>3. Onko koiralla todettu silmien tai silmäluomien ongelmia?
 - Jokin muu, mikä (Shiba)</vt:lpstr>
      <vt:lpstr>4. Onko koiralla todettu suun, hampaiden tai nielun ongelmia?</vt:lpstr>
      <vt:lpstr>4. Onko koiralla todettu suun, hampaiden tai nielun ongelmia?
 - Jokin muu, mikä (Shiba)</vt:lpstr>
      <vt:lpstr>5. Onko koiralla todettu ruoansulatuskanavan ongelmia tai sairauksia?</vt:lpstr>
      <vt:lpstr>5. Onko koiralla todettu ruoansulatuskanavan ongelmia tai sairauksia?
 - Jokin muu, mikä (Shiba)</vt:lpstr>
      <vt:lpstr>5. Onko koiralla todettu ruoansulatuskanavan ongelmia tai sairauksia?
 - Jokin muu, mikä (Shiba)</vt:lpstr>
      <vt:lpstr>Missä iässä ruuansulatuskanavan ongelmat tai sairaudet alkoivat?</vt:lpstr>
      <vt:lpstr>6. Onko koiralla esiintynyt ontumaa tai liikuntavaikeuksia?</vt:lpstr>
      <vt:lpstr>Onko koiralta diagnosoitu jokin seuraavista?</vt:lpstr>
      <vt:lpstr>Onko koiralta diagnosoitu jokin seuraavista? - Jokin muu oireita aiheuttava tuki- ja liikuntaelinsairaus, mikä (Shiba)</vt:lpstr>
      <vt:lpstr>Koiralla todettu hoitoa vaativa tuki- ja liikuntaelinsairaus on...
Voit valita useamman kuin yhden vaihtoehdon. Jos koiralla on todettu useampia hoitoa vaatineita tuki- ja liikuntaelinsairauksia, vastaa näistä vakavimman osalta.</vt:lpstr>
      <vt:lpstr>Missä iässä koiran tuki- ja liikuntaelimistön ongelmat alkoivat?</vt:lpstr>
      <vt:lpstr>7. Onko koiralla todettu sydämen tai verenkierron sairauksia?</vt:lpstr>
      <vt:lpstr>Missä iässä sydämen tai verenkierron sairaus diagnosoitiin?</vt:lpstr>
      <vt:lpstr>8. Onko koiralla havaittu hengityselimistön ongelmia tai sairauksia?</vt:lpstr>
      <vt:lpstr>8. Onko koiralla havaittu hengityselimistön ongelmia tai sairauksia?
 - Jokin muu, mikä (Shiba)</vt:lpstr>
      <vt:lpstr>Missä iässä hengityselimistön oireilu alkoi?</vt:lpstr>
      <vt:lpstr>9. Onko koiralla todettu virtsateiden tai lisääntymiselinten sairauksia?</vt:lpstr>
      <vt:lpstr>9. Onko koiralla todettu virtsateiden tai lisääntymiselinten sairauksia?
 - Jokin muu, mikä (Shiba)</vt:lpstr>
      <vt:lpstr>Missä iässä virtsateiden tai lisääntymiselinten sairaus todettiin ensimmäisen kerran?</vt:lpstr>
      <vt:lpstr>10. Onko koiraa käytetty tai yritetty käyttää astutukseen (uros) tai onko se astutettu tai yritetty astuttaa (narttu)?</vt:lpstr>
      <vt:lpstr>Onko astutuksessa tai synnytyksessä havaittu ongelmia?</vt:lpstr>
      <vt:lpstr>Onko astutuksessa tai synnytyksessä havaittu ongelmia? - Jokin muu, mikä (tähän voit kirjoittaa myös esim. nartun hoivavietissä esiintyvistä puutteista) (Shiba)</vt:lpstr>
      <vt:lpstr>11. Onko koira steriloitu tai kastroitu?</vt:lpstr>
      <vt:lpstr>Miksi koira steriloitiin tai kastroitiin?</vt:lpstr>
      <vt:lpstr>Miksi koira steriloitiin tai kastroitiin? - Jokin muu syy, mikä (Shiba)</vt:lpstr>
      <vt:lpstr>Miksi koira steriloitiin tai kastroitiin? - Jokin muu syy, mikä (Shiba)</vt:lpstr>
      <vt:lpstr>Jos koira steriloitiin/kastroitiin luonteen tai käyttäytymisen vuoksi, mikä tarkalleen oli syynä?</vt:lpstr>
      <vt:lpstr>Jos koira steriloitiin/kastroitiin luonteen tai käyttäytymisen vuoksi, mikä tarkalleen oli syynä? - Jokin muu syy, mikä (Shiba)</vt:lpstr>
      <vt:lpstr>Auttoiko sterilointi/kastrointi pääasialliseen ongelmaan?</vt:lpstr>
      <vt:lpstr>12. Esiintyykö koiralla jokapäiväistä elämää hankaloittavaa..</vt:lpstr>
      <vt:lpstr>12. Esiintyykö koiralla jokapäiväistä elämää hankaloittavaa..
 - Jokin muu jokapäiväistä elämää hankaloittava ongelma käytöksessä, mikä (Shiba)</vt:lpstr>
      <vt:lpstr>13. Onko koiralla todettu hermostollisia sairauksia?</vt:lpstr>
      <vt:lpstr>13. Onko koiralla todettu hermostollisia sairauksia?
 - Jokin muu, mikä (Shiba)</vt:lpstr>
      <vt:lpstr>Missä iässä hermostollinen sairaus todettiin?</vt:lpstr>
      <vt:lpstr>14. Onko koiralla todettu sisäelinten sairauksia?</vt:lpstr>
      <vt:lpstr>14. Onko koiralla todettu sisäelinten sairauksia?
 - Jokin muu, mikä (Shiba)</vt:lpstr>
      <vt:lpstr>Missä iässä sisäelinten sairaus todettiin?</vt:lpstr>
      <vt:lpstr>15. Onko koiralla todettu hormonaalisia sairauksia?</vt:lpstr>
      <vt:lpstr>Missä iässä hormonaalinen sairaus todettiin?</vt:lpstr>
      <vt:lpstr>16. Onko koiralla todettu immuunijärjestelmän sairauksia?</vt:lpstr>
      <vt:lpstr>Missä iässä immuunijärjestelmän sairaus tai sen epäily todettiin?</vt:lpstr>
      <vt:lpstr>17. Onko koiralla todettu kasvainsairauksia?</vt:lpstr>
      <vt:lpstr>17. Onko koiralla todettu kasvainsairauksia?
 - Jokin muu, mikä (Shiba)</vt:lpstr>
      <vt:lpstr>Kasvaimen laatu</vt:lpstr>
      <vt:lpstr>Missä iässä koiralla ensimmäisen kerran todettiin kasvain?</vt:lpstr>
      <vt:lpstr>18. Onko koiralle viimeisen vuoden aikana määrätty antibioottia?</vt:lpstr>
      <vt:lpstr>19. Onko koiran terveys ollut odotustesi mukainen?</vt:lpstr>
      <vt:lpstr>20. Mikä seuraavista vaihtoehdoista kuvaa parhaiten koiran yleistä terveyttä?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surveypal2</dc:creator>
  <cp:lastModifiedBy>Anna Nygård</cp:lastModifiedBy>
  <cp:revision>45</cp:revision>
  <dcterms:created xsi:type="dcterms:W3CDTF">2012-05-09T09:21:34Z</dcterms:created>
  <dcterms:modified xsi:type="dcterms:W3CDTF">2025-10-20T11:27:28Z</dcterms:modified>
</cp:coreProperties>
</file>